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34" r:id="rId3"/>
    <p:sldId id="285" r:id="rId4"/>
    <p:sldId id="335" r:id="rId5"/>
    <p:sldId id="337" r:id="rId6"/>
    <p:sldId id="338" r:id="rId7"/>
    <p:sldId id="340" r:id="rId8"/>
    <p:sldId id="339" r:id="rId9"/>
    <p:sldId id="341" r:id="rId10"/>
    <p:sldId id="267" r:id="rId1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49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F37"/>
    <a:srgbClr val="A50021"/>
    <a:srgbClr val="009999"/>
    <a:srgbClr val="660066"/>
    <a:srgbClr val="6A2C91"/>
    <a:srgbClr val="EA421F"/>
    <a:srgbClr val="004531"/>
    <a:srgbClr val="1CB12C"/>
    <a:srgbClr val="B19B54"/>
    <a:srgbClr val="B1A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67204" autoAdjust="0"/>
  </p:normalViewPr>
  <p:slideViewPr>
    <p:cSldViewPr>
      <p:cViewPr varScale="1">
        <p:scale>
          <a:sx n="58" d="100"/>
          <a:sy n="58" d="100"/>
        </p:scale>
        <p:origin x="1939" y="48"/>
      </p:cViewPr>
      <p:guideLst>
        <p:guide orient="horz" pos="3312"/>
        <p:guide pos="49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9400B6-2211-3444-A485-C2AC9D8C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90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8255" indent="-291636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6546" indent="-23330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3164" indent="-23330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9782" indent="-23330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3A085B-84A7-2A4C-B504-0B3B14121FC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05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Head Start </a:t>
            </a:r>
            <a:r>
              <a:rPr lang="en-US" dirty="0"/>
              <a:t>Eligibility -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*Eligible is defined as children from birth to age five who are from families with incomes below the poverty level, are homeless, and/or receive public assistance. Foster children are eligible regardless of their foster family’s income.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15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Six months of what?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0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59436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86200"/>
            <a:ext cx="4267200" cy="1752600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2DEE-6492-094E-AAC7-2E4EE9B2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0B0A2-939D-7C4E-8BB9-8CE432BC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16573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609600"/>
            <a:ext cx="48196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CE0A-6AE6-B347-89B7-9303C09F3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6629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1981200"/>
            <a:ext cx="6629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1E46-1B9C-E24D-AD91-10618C19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8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C2B06-5BCB-034D-ABE7-F7CC28F8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EEDB-75EF-794E-9873-E9419B97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981200"/>
            <a:ext cx="3238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238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D6768-8662-9046-9EB0-1B383CE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6561-5752-0A4D-A938-800417FC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FD76D-0064-5C44-8F6C-4396E458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66796-28F4-4C42-81F3-550A7AE6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C9F55-639E-C746-85AB-FBEA82FDE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AD98-F1F0-9447-9AC5-DE66EC80B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60960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981200"/>
            <a:ext cx="6629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8FB38B-7E8D-3144-AA06-D1482E9B9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228600" y="0"/>
            <a:ext cx="1066800" cy="6858000"/>
          </a:xfrm>
          <a:prstGeom prst="rect">
            <a:avLst/>
          </a:prstGeom>
          <a:solidFill>
            <a:srgbClr val="78BF37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 descr="CBCSvert REVERS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1" t="14423" r="21206"/>
          <a:stretch/>
        </p:blipFill>
        <p:spPr bwMode="auto">
          <a:xfrm>
            <a:off x="234264" y="0"/>
            <a:ext cx="106035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ogo FKC 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248400"/>
            <a:ext cx="1669246" cy="48260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228600" y="18288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A421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 userDrawn="1"/>
        </p:nvCxnSpPr>
        <p:spPr bwMode="auto">
          <a:xfrm>
            <a:off x="228600" y="1864521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453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A421F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8BF37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llard@usf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9"/>
          <p:cNvSpPr>
            <a:spLocks noChangeArrowheads="1"/>
          </p:cNvSpPr>
          <p:nvPr/>
        </p:nvSpPr>
        <p:spPr bwMode="auto">
          <a:xfrm>
            <a:off x="0" y="1524000"/>
            <a:ext cx="9144000" cy="2438400"/>
          </a:xfrm>
          <a:prstGeom prst="rect">
            <a:avLst/>
          </a:prstGeom>
          <a:solidFill>
            <a:srgbClr val="00453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5362" name="Title 5"/>
          <p:cNvSpPr>
            <a:spLocks noGrp="1"/>
          </p:cNvSpPr>
          <p:nvPr>
            <p:ph type="ctrTitle"/>
          </p:nvPr>
        </p:nvSpPr>
        <p:spPr>
          <a:xfrm>
            <a:off x="4114800" y="1524000"/>
            <a:ext cx="4800600" cy="24384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</a:rPr>
              <a:t>Review of Cabinet Indicators</a:t>
            </a:r>
            <a:endParaRPr lang="en-US" sz="4000" i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228600" y="0"/>
            <a:ext cx="3429000" cy="6858000"/>
          </a:xfrm>
          <a:prstGeom prst="rect">
            <a:avLst/>
          </a:prstGeom>
          <a:solidFill>
            <a:srgbClr val="78BF37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5365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0" b="26394"/>
          <a:stretch/>
        </p:blipFill>
        <p:spPr bwMode="auto">
          <a:xfrm>
            <a:off x="228600" y="1565782"/>
            <a:ext cx="3429000" cy="235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CBCShorzREVERSE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943600"/>
            <a:ext cx="28956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33800" y="4343400"/>
            <a:ext cx="5410200" cy="1752600"/>
          </a:xfrm>
        </p:spPr>
        <p:txBody>
          <a:bodyPr/>
          <a:lstStyle/>
          <a:p>
            <a:r>
              <a:rPr lang="en-US" dirty="0">
                <a:solidFill>
                  <a:srgbClr val="EA421F"/>
                </a:solidFill>
              </a:rPr>
              <a:t>Norín</a:t>
            </a:r>
            <a:r>
              <a:rPr lang="en-US" baseline="0" dirty="0">
                <a:solidFill>
                  <a:srgbClr val="EA421F"/>
                </a:solidFill>
              </a:rPr>
              <a:t> Dollard, Ph.D.</a:t>
            </a:r>
          </a:p>
          <a:p>
            <a:r>
              <a:rPr lang="en-US" sz="1600" dirty="0"/>
              <a:t>Department of Child &amp; Family Studies</a:t>
            </a:r>
          </a:p>
          <a:p>
            <a:r>
              <a:rPr lang="en-US" sz="1600" dirty="0"/>
              <a:t>Louis de la Parte Florida Mental Health Institute</a:t>
            </a:r>
          </a:p>
          <a:p>
            <a:r>
              <a:rPr lang="en-US" sz="1600" dirty="0"/>
              <a:t>College of Behavioral &amp; Community Sciences</a:t>
            </a:r>
          </a:p>
          <a:p>
            <a:endParaRPr lang="en-US" sz="1600" dirty="0"/>
          </a:p>
          <a:p>
            <a:r>
              <a:rPr lang="en-US" b="1" dirty="0"/>
              <a:t>Florida Children and Youth Cabinet</a:t>
            </a:r>
          </a:p>
          <a:p>
            <a:r>
              <a:rPr lang="en-US" baseline="0" dirty="0">
                <a:solidFill>
                  <a:srgbClr val="EA421F"/>
                </a:solidFill>
              </a:rPr>
              <a:t>June 26,</a:t>
            </a:r>
            <a:r>
              <a:rPr lang="en-US" dirty="0">
                <a:solidFill>
                  <a:srgbClr val="EA421F"/>
                </a:solidFill>
              </a:rPr>
              <a:t> 2017 Tampa, FL</a:t>
            </a:r>
            <a:endParaRPr lang="en-US" baseline="0" dirty="0">
              <a:solidFill>
                <a:srgbClr val="EA421F"/>
              </a:solidFill>
            </a:endParaRPr>
          </a:p>
        </p:txBody>
      </p:sp>
      <p:pic>
        <p:nvPicPr>
          <p:cNvPr id="3" name="Picture 2" descr="logo FKC FINA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04800"/>
            <a:ext cx="3340100" cy="96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0" y="1524000"/>
            <a:ext cx="9144000" cy="76200"/>
          </a:xfrm>
          <a:prstGeom prst="rect">
            <a:avLst/>
          </a:prstGeom>
          <a:solidFill>
            <a:srgbClr val="EA42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3886200"/>
            <a:ext cx="9144000" cy="76200"/>
          </a:xfrm>
          <a:prstGeom prst="rect">
            <a:avLst/>
          </a:prstGeom>
          <a:solidFill>
            <a:srgbClr val="EA42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Norín Dollard, Ph.D.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dollard@usf.edu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(813) 974-3761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Like us on Facebook &amp; follow us on Twitter @</a:t>
            </a:r>
            <a:r>
              <a:rPr lang="en-US" dirty="0" err="1"/>
              <a:t>FLKidsCount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7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Cabinet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629400" cy="4114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Children and Youth Cabinet adopted six measures as benchmarks in January, 2017.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5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934200" cy="1143000"/>
          </a:xfrm>
        </p:spPr>
        <p:txBody>
          <a:bodyPr/>
          <a:lstStyle/>
          <a:p>
            <a:r>
              <a:rPr lang="en-US" dirty="0"/>
              <a:t>#1) Percent of low birthweight babies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809655"/>
              </p:ext>
            </p:extLst>
          </p:nvPr>
        </p:nvGraphicFramePr>
        <p:xfrm>
          <a:off x="1828800" y="1981200"/>
          <a:ext cx="66294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Percent of low birthweight babies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Disparities</a:t>
                      </a:r>
                      <a:r>
                        <a:rPr lang="en-US" baseline="0" dirty="0"/>
                        <a:t> by race / ethnicity in this 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Florida CHARTS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8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66571"/>
              </p:ext>
            </p:extLst>
          </p:nvPr>
        </p:nvGraphicFramePr>
        <p:xfrm>
          <a:off x="1808205" y="2209800"/>
          <a:ext cx="642139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eligible children under four not in School Readiness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94,705 children under 4 were 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90,618 children under 4 were 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http://www.floridaearlylearning.com/early-learning-resources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51802" y="762000"/>
            <a:ext cx="6934200" cy="1143000"/>
          </a:xfrm>
        </p:spPr>
        <p:txBody>
          <a:bodyPr/>
          <a:lstStyle/>
          <a:p>
            <a:r>
              <a:rPr lang="en-US" b="1" kern="1200" dirty="0">
                <a:solidFill>
                  <a:schemeClr val="dk1"/>
                </a:solidFill>
              </a:rPr>
              <a:t>#2) Percent of eligible children under four not in school readiness or Early Head Start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7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210499"/>
              </p:ext>
            </p:extLst>
          </p:nvPr>
        </p:nvGraphicFramePr>
        <p:xfrm>
          <a:off x="2209800" y="2743200"/>
          <a:ext cx="530352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eligible children under four not in Early Head Start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 of eligible children</a:t>
                      </a:r>
                      <a:r>
                        <a:rPr lang="en-US" baseline="0" dirty="0"/>
                        <a:t> under 3 (5,513 children served)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 of eligible children under 3 (7,701</a:t>
                      </a:r>
                      <a:r>
                        <a:rPr lang="en-US" baseline="0" dirty="0"/>
                        <a:t> children served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https://www.nhsa.org/facts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4"/>
          <p:cNvSpPr txBox="1">
            <a:spLocks/>
          </p:cNvSpPr>
          <p:nvPr/>
        </p:nvSpPr>
        <p:spPr>
          <a:xfrm>
            <a:off x="1828800" y="609600"/>
            <a:ext cx="7010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r>
              <a:rPr lang="en-US" b="1" kern="1200" dirty="0">
                <a:solidFill>
                  <a:schemeClr val="dk1"/>
                </a:solidFill>
              </a:rPr>
              <a:t>#2) Percent of eligible children under four not in school readiness or Early Head Start</a:t>
            </a:r>
            <a:br>
              <a:rPr lang="en-US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9722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#3 Percent of children under age four living at or below 200% of poverty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0941"/>
              </p:ext>
            </p:extLst>
          </p:nvPr>
        </p:nvGraphicFramePr>
        <p:xfrm>
          <a:off x="2209800" y="2382795"/>
          <a:ext cx="530352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eligible children under six living in poverty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American</a:t>
                      </a:r>
                      <a:r>
                        <a:rPr lang="en-US" baseline="0" dirty="0"/>
                        <a:t> community Survey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>
          <a:xfrm>
            <a:off x="1905000" y="914400"/>
            <a:ext cx="6629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br>
              <a:rPr lang="en-US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545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#4 % of infants and toddlers without health insurance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88909"/>
              </p:ext>
            </p:extLst>
          </p:nvPr>
        </p:nvGraphicFramePr>
        <p:xfrm>
          <a:off x="2209800" y="2382795"/>
          <a:ext cx="530352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eligible children under six without health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insurance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American</a:t>
                      </a:r>
                      <a:r>
                        <a:rPr lang="en-US" baseline="0" dirty="0"/>
                        <a:t> community Survey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96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 Children under 12 at first arrest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095377"/>
              </p:ext>
            </p:extLst>
          </p:nvPr>
        </p:nvGraphicFramePr>
        <p:xfrm>
          <a:off x="1851454" y="2362200"/>
          <a:ext cx="592094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#  / rate of children under 12 at age of  arrest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2,280 (rate TBA)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2,147 (rate </a:t>
                      </a:r>
                      <a:r>
                        <a:rPr lang="en-US" dirty="0" err="1"/>
                        <a:t>tba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Florida DJJ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1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 Percent of victims who were not subjects of subsequent reports of verified maltreatment with six months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49356"/>
              </p:ext>
            </p:extLst>
          </p:nvPr>
        </p:nvGraphicFramePr>
        <p:xfrm>
          <a:off x="2019300" y="2743200"/>
          <a:ext cx="6248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2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children who are not abused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neglected after receiving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CBC Scorecard Performance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67500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C037"/>
      </a:accent1>
      <a:accent2>
        <a:srgbClr val="EA421F"/>
      </a:accent2>
      <a:accent3>
        <a:srgbClr val="0B5E40"/>
      </a:accent3>
      <a:accent4>
        <a:srgbClr val="870CC5"/>
      </a:accent4>
      <a:accent5>
        <a:srgbClr val="FEDA14"/>
      </a:accent5>
      <a:accent6>
        <a:srgbClr val="000000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17677</TotalTime>
  <Words>439</Words>
  <Application>Microsoft Office PowerPoint</Application>
  <PresentationFormat>On-screen Show (4:3)</PresentationFormat>
  <Paragraphs>84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Blank Presentation</vt:lpstr>
      <vt:lpstr>Review of Cabinet Indicators</vt:lpstr>
      <vt:lpstr>Cabinet indicators</vt:lpstr>
      <vt:lpstr>#1) Percent of low birthweight babies </vt:lpstr>
      <vt:lpstr>#2) Percent of eligible children under four not in school readiness or Early Head Start </vt:lpstr>
      <vt:lpstr>PowerPoint Presentation</vt:lpstr>
      <vt:lpstr>#3 Percent of children under age four living at or below 200% of poverty </vt:lpstr>
      <vt:lpstr>#4 % of infants and toddlers without health insurance </vt:lpstr>
      <vt:lpstr>#5 Children under 12 at first arrest </vt:lpstr>
      <vt:lpstr>#6 Percent of victims who were not subjects of subsequent reports of verified maltreatment with six months  </vt:lpstr>
      <vt:lpstr>Thank you</vt:lpstr>
    </vt:vector>
  </TitlesOfParts>
  <Company>Dawn Khalil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Khalil</dc:creator>
  <cp:lastModifiedBy>Crews, Laney</cp:lastModifiedBy>
  <cp:revision>199</cp:revision>
  <cp:lastPrinted>2017-01-27T19:54:19Z</cp:lastPrinted>
  <dcterms:created xsi:type="dcterms:W3CDTF">2010-07-26T15:39:34Z</dcterms:created>
  <dcterms:modified xsi:type="dcterms:W3CDTF">2018-07-16T14:13:54Z</dcterms:modified>
</cp:coreProperties>
</file>